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5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8" d="100"/>
          <a:sy n="108" d="100"/>
        </p:scale>
        <p:origin x="-58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B628A-462F-4A90-BB8B-FC0E04989BB8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80CB4-6CEF-43EE-A7F0-97FC61CBCC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12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80CB4-6CEF-43EE-A7F0-97FC61CBCCD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087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4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63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0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80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66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7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8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54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864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94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04DBE-C2F6-469E-BF26-15ABAC2BD6DF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5F5BF-3925-4B17-B3B6-908FC354C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7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04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6255" y="1122363"/>
            <a:ext cx="88530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горячего завтрака </a:t>
            </a:r>
          </a:p>
          <a:p>
            <a:r>
              <a:rPr lang="ru-RU" sz="6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МБОУ «СОШ №1</a:t>
            </a:r>
          </a:p>
          <a:p>
            <a:r>
              <a:rPr lang="ru-RU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г. Порхова»</a:t>
            </a:r>
            <a:endParaRPr lang="ru-RU" sz="6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00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68" y="3175"/>
            <a:ext cx="5143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691" y="138546"/>
            <a:ext cx="669174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 для детей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самый важный приём пищи. Это залог успеваемости в школе и здорового физического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Ученые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пришли к выводу: дети, которые получают полноценный завтрак, лучше развиваются, быстрее решают задачки, и справляются с трудностями. У них реже встречаются плохое настроение, приступы беспокойства и низкая самооценка.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завтрак влияет на работоспособность, оказываясь для детей настоящей «пищей для мозга». Этот факт научно доказан специалистами в области питания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561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6" y="199736"/>
            <a:ext cx="4843895" cy="6458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983" y="789709"/>
            <a:ext cx="67212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Каким же должен быть идеальный завтрак школьника?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Специалисты в области питания детей считают, </a:t>
            </a:r>
            <a:r>
              <a:rPr lang="ru-RU" sz="24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4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завтрак для ребенка должен состоять </a:t>
            </a:r>
            <a:r>
              <a:rPr lang="ru-RU" sz="24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трех основных элементов: </a:t>
            </a:r>
            <a:endParaRPr lang="ru-RU" sz="2400" b="1" dirty="0" smtClean="0">
              <a:solidFill>
                <a:srgbClr val="181818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фруктов</a:t>
            </a:r>
            <a:r>
              <a:rPr lang="ru-RU" sz="24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зерновых и молочных продуктов</a:t>
            </a:r>
            <a:r>
              <a:rPr lang="ru-RU" sz="24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lnSpc>
                <a:spcPts val="1575"/>
              </a:lnSpc>
              <a:spcAft>
                <a:spcPts val="0"/>
              </a:spcAft>
            </a:pPr>
            <a:endParaRPr lang="ru-RU" sz="2400" b="1" dirty="0">
              <a:solidFill>
                <a:srgbClr val="18181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575"/>
              </a:lnSpc>
              <a:spcAft>
                <a:spcPts val="0"/>
              </a:spcAft>
            </a:pP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575"/>
              </a:lnSpc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575"/>
              </a:lnSpc>
              <a:spcAft>
                <a:spcPts val="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</a:t>
            </a:r>
          </a:p>
          <a:p>
            <a:pPr indent="450215" algn="just">
              <a:lnSpc>
                <a:spcPts val="1575"/>
              </a:lnSpc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ts val="1575"/>
              </a:lnSpc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Каша пшённая с маслом и сахаром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Компот из апельсинов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Бутерброд с сыром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Фрукты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59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790525"/>
              </p:ext>
            </p:extLst>
          </p:nvPr>
        </p:nvGraphicFramePr>
        <p:xfrm>
          <a:off x="241656" y="303469"/>
          <a:ext cx="11689507" cy="6168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7198">
                  <a:extLst>
                    <a:ext uri="{9D8B030D-6E8A-4147-A177-3AD203B41FA5}">
                      <a16:colId xmlns:a16="http://schemas.microsoft.com/office/drawing/2014/main" xmlns="" val="3900941824"/>
                    </a:ext>
                  </a:extLst>
                </a:gridCol>
                <a:gridCol w="1098435">
                  <a:extLst>
                    <a:ext uri="{9D8B030D-6E8A-4147-A177-3AD203B41FA5}">
                      <a16:colId xmlns:a16="http://schemas.microsoft.com/office/drawing/2014/main" xmlns="" val="2441879183"/>
                    </a:ext>
                  </a:extLst>
                </a:gridCol>
                <a:gridCol w="759411">
                  <a:extLst>
                    <a:ext uri="{9D8B030D-6E8A-4147-A177-3AD203B41FA5}">
                      <a16:colId xmlns:a16="http://schemas.microsoft.com/office/drawing/2014/main" xmlns="" val="143476118"/>
                    </a:ext>
                  </a:extLst>
                </a:gridCol>
                <a:gridCol w="3946224">
                  <a:extLst>
                    <a:ext uri="{9D8B030D-6E8A-4147-A177-3AD203B41FA5}">
                      <a16:colId xmlns:a16="http://schemas.microsoft.com/office/drawing/2014/main" xmlns="" val="3621484801"/>
                    </a:ext>
                  </a:extLst>
                </a:gridCol>
                <a:gridCol w="962825">
                  <a:extLst>
                    <a:ext uri="{9D8B030D-6E8A-4147-A177-3AD203B41FA5}">
                      <a16:colId xmlns:a16="http://schemas.microsoft.com/office/drawing/2014/main" xmlns="" val="542467265"/>
                    </a:ext>
                  </a:extLst>
                </a:gridCol>
                <a:gridCol w="1283767">
                  <a:extLst>
                    <a:ext uri="{9D8B030D-6E8A-4147-A177-3AD203B41FA5}">
                      <a16:colId xmlns:a16="http://schemas.microsoft.com/office/drawing/2014/main" xmlns="" val="1035689298"/>
                    </a:ext>
                  </a:extLst>
                </a:gridCol>
                <a:gridCol w="741330">
                  <a:extLst>
                    <a:ext uri="{9D8B030D-6E8A-4147-A177-3AD203B41FA5}">
                      <a16:colId xmlns:a16="http://schemas.microsoft.com/office/drawing/2014/main" xmlns="" val="913959512"/>
                    </a:ext>
                  </a:extLst>
                </a:gridCol>
                <a:gridCol w="745850">
                  <a:extLst>
                    <a:ext uri="{9D8B030D-6E8A-4147-A177-3AD203B41FA5}">
                      <a16:colId xmlns:a16="http://schemas.microsoft.com/office/drawing/2014/main" xmlns="" val="2365821201"/>
                    </a:ext>
                  </a:extLst>
                </a:gridCol>
                <a:gridCol w="994467">
                  <a:extLst>
                    <a:ext uri="{9D8B030D-6E8A-4147-A177-3AD203B41FA5}">
                      <a16:colId xmlns:a16="http://schemas.microsoft.com/office/drawing/2014/main" xmlns="" val="3150110916"/>
                    </a:ext>
                  </a:extLst>
                </a:gridCol>
              </a:tblGrid>
              <a:tr h="5533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МБОУ "СОШ № 1 г. Порхова"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Отд./</a:t>
                      </a:r>
                      <a:r>
                        <a:rPr lang="ru-RU" sz="18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20.04.2023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20374076"/>
                  </a:ext>
                </a:extLst>
              </a:tr>
              <a:tr h="514624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8519322"/>
                  </a:ext>
                </a:extLst>
              </a:tr>
              <a:tr h="5810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 пищи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рец.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Блюдо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Выход, г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Калорийность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Белки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Жиры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Углеводы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725756122"/>
                  </a:ext>
                </a:extLst>
              </a:tr>
              <a:tr h="5533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гор.блюдо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Каша пшённая с маслом и сахаром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200/5/5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314,28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906636668"/>
                  </a:ext>
                </a:extLst>
              </a:tr>
              <a:tr h="5533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гор.напиток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Компот из апельсинов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33,99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529161767"/>
                  </a:ext>
                </a:extLst>
              </a:tr>
              <a:tr h="5533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216760691"/>
                  </a:ext>
                </a:extLst>
              </a:tr>
              <a:tr h="5533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закуска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Бутерброд с сыром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30/20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335,49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864524472"/>
                  </a:ext>
                </a:extLst>
              </a:tr>
              <a:tr h="5533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гарнир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678302220"/>
                  </a:ext>
                </a:extLst>
              </a:tr>
              <a:tr h="581026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фрукты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Фрукты свежие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61,650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0,975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13,425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3405008234"/>
                  </a:ext>
                </a:extLst>
              </a:tr>
              <a:tr h="5810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849,97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22,855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19,26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189,815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576851292"/>
                  </a:ext>
                </a:extLst>
              </a:tr>
              <a:tr h="5810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948802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529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1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59" y="3175"/>
            <a:ext cx="5143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60218"/>
            <a:ext cx="6904759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Пшённая каша – это вкусный и очень полезный завтрак</a:t>
            </a:r>
            <a:r>
              <a:rPr lang="ru-RU" sz="3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Пшено — крупа, получаемая из плодов культурных видов проса, </a:t>
            </a:r>
            <a:r>
              <a:rPr lang="ru-RU" sz="2800" b="1" dirty="0" err="1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освобождѐнных</a:t>
            </a:r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колосковых </a:t>
            </a:r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чешуек посредством обдирки. </a:t>
            </a:r>
            <a:r>
              <a:rPr lang="ru-RU" sz="2800" b="1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Пшено </a:t>
            </a:r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одним из</a:t>
            </a:r>
          </a:p>
          <a:p>
            <a:pPr algn="ctr"/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поставщиков растительных белков и углеводов, содержит необходимые</a:t>
            </a:r>
          </a:p>
          <a:p>
            <a:pPr algn="ctr"/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организму микроэлементы – железо, золото, фтор, магний, марганец, кремний, </a:t>
            </a:r>
            <a:r>
              <a:rPr lang="ru-RU" sz="2800" b="1" dirty="0" smtClean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медь, кальций</a:t>
            </a:r>
            <a:r>
              <a:rPr lang="ru-RU" sz="2800" b="1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калий и цинк.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52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963" y="3175"/>
            <a:ext cx="590084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Сыр по праву считается одним из самых ценных продуктов.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Являясь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своего рода концентратом молока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содержит в себе большое количество питательных веществ,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солей и витаминов,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тому же легко усваиваются организмом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100 граммов сыра покрывает суточную потребность человека в кальции и содержит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суточной нормы фосфора.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700-1000 мг кальция и 400-600 мг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фосфора, столь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важных для формирования костной системы и зубов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808" y="9781"/>
            <a:ext cx="6097192" cy="626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13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785" y="256309"/>
            <a:ext cx="4759037" cy="63453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1273" y="1496291"/>
            <a:ext cx="51400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Компот</a:t>
            </a: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вкусный витаминный напиток, который рекомендуется включать в рацион питания каждого ребёнка.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311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90945"/>
            <a:ext cx="481818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1818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Фрукты</a:t>
            </a:r>
            <a:r>
              <a:rPr lang="ru-RU" sz="36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это </a:t>
            </a:r>
            <a:r>
              <a:rPr lang="ru-RU" sz="36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 витаминов, </a:t>
            </a:r>
            <a:endParaRPr lang="ru-RU" sz="3600" b="1" dirty="0" smtClean="0">
              <a:solidFill>
                <a:srgbClr val="181818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поддерживающих </a:t>
            </a:r>
            <a:r>
              <a:rPr lang="ru-RU" sz="36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иммунитет. </a:t>
            </a:r>
            <a:endParaRPr lang="ru-RU" sz="3600" b="1" dirty="0" smtClean="0">
              <a:solidFill>
                <a:srgbClr val="181818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36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весеннего авитаминоза </a:t>
            </a:r>
            <a:endParaRPr lang="ru-RU" sz="3600" b="1" dirty="0" smtClean="0">
              <a:solidFill>
                <a:srgbClr val="181818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600" b="1" dirty="0" smtClean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потребление фруктов жизненно необходимо.</a:t>
            </a:r>
          </a:p>
          <a:p>
            <a:pPr algn="ctr"/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109" y="485973"/>
            <a:ext cx="7411243" cy="56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1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56" y="1247888"/>
            <a:ext cx="4904510" cy="5350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5319" y="221673"/>
            <a:ext cx="6177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Приятного аппетита!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561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397</Words>
  <Application>Microsoft Office PowerPoint</Application>
  <PresentationFormat>Произвольный</PresentationFormat>
  <Paragraphs>125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Иван Ерофеев</cp:lastModifiedBy>
  <cp:revision>9</cp:revision>
  <dcterms:created xsi:type="dcterms:W3CDTF">2023-04-23T19:20:46Z</dcterms:created>
  <dcterms:modified xsi:type="dcterms:W3CDTF">2023-04-24T12:06:18Z</dcterms:modified>
</cp:coreProperties>
</file>